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IBM Plex Sans" panose="020B0503050203000203"/>
      <p:regular r:id="rId13"/>
    </p:embeddedFont>
    <p:embeddedFont>
      <p:font typeface="IBM Plex Sans Bold" panose="020B0803050203000203"/>
      <p:bold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8" d="100"/>
          <a:sy n="58" d="100"/>
        </p:scale>
        <p:origin x="51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hyperlink" Target="https://youtu.be/P3KxLJ-00RI" TargetMode="External"/><Relationship Id="rId2" Type="http://schemas.openxmlformats.org/officeDocument/2006/relationships/hyperlink" Target="https://github.com/un0038998/ObstacleAvoidingCar" TargetMode="Externa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62504" y="3804337"/>
            <a:ext cx="9871292" cy="189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80"/>
              </a:lnSpc>
              <a:spcBef>
                <a:spcPct val="0"/>
              </a:spcBef>
            </a:pPr>
            <a:r>
              <a:rPr lang="en-US" sz="11125" spc="-44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INTRODUCTION</a:t>
            </a:r>
            <a:endParaRPr lang="en-US" sz="11125" spc="-44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62504" y="5812094"/>
            <a:ext cx="10425496" cy="281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3695" lvl="1" indent="-176530" algn="l">
              <a:lnSpc>
                <a:spcPts val="2295"/>
              </a:lnSpc>
              <a:buFont typeface="Arial" panose="020B0604020202020204"/>
              <a:buChar char="•"/>
            </a:pPr>
            <a:r>
              <a:rPr lang="en-US" sz="1640" spc="-6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What is an Object Avoiding Robot?</a:t>
            </a:r>
            <a:endParaRPr lang="en-US" sz="1640" spc="-6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295"/>
              </a:lnSpc>
            </a:pPr>
            <a:r>
              <a:rPr lang="en-US" sz="1640" spc="-6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An object-avoiding robot is an autonomous robot that uses sensors to detect obstacles in its path and automatically         navigates around them without human intervention.</a:t>
            </a:r>
            <a:endParaRPr lang="en-US" sz="1640" spc="-6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353695" lvl="1" indent="-176530" algn="l">
              <a:lnSpc>
                <a:spcPts val="2295"/>
              </a:lnSpc>
              <a:buFont typeface="Arial" panose="020B0604020202020204"/>
              <a:buChar char="•"/>
            </a:pPr>
            <a:r>
              <a:rPr lang="en-US" sz="1640" spc="-6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Purpose:</a:t>
            </a:r>
            <a:endParaRPr lang="en-US" sz="1640" spc="-6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295"/>
              </a:lnSpc>
            </a:pPr>
            <a:r>
              <a:rPr lang="en-US" sz="1640" spc="-6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To build a robot that can autonomously avoid obstacles.</a:t>
            </a:r>
            <a:endParaRPr lang="en-US" sz="1640" spc="-6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353695" lvl="1" indent="-176530" algn="l">
              <a:lnSpc>
                <a:spcPts val="2295"/>
              </a:lnSpc>
              <a:buFont typeface="Arial" panose="020B0604020202020204"/>
              <a:buChar char="•"/>
            </a:pPr>
            <a:r>
              <a:rPr lang="en-US" sz="1640" spc="-6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Applications:</a:t>
            </a:r>
            <a:endParaRPr lang="en-US" sz="1640" spc="-6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295"/>
              </a:lnSpc>
            </a:pPr>
            <a:r>
              <a:rPr lang="en-US" sz="1640" spc="-6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Robotics competitions.</a:t>
            </a:r>
            <a:endParaRPr lang="en-US" sz="1640" spc="-6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295"/>
              </a:lnSpc>
            </a:pPr>
            <a:r>
              <a:rPr lang="en-US" sz="1640" spc="-6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Home automation and cleaning robots.</a:t>
            </a:r>
            <a:endParaRPr lang="en-US" sz="1640" spc="-6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295"/>
              </a:lnSpc>
            </a:pPr>
            <a:r>
              <a:rPr lang="en-US" sz="1640" spc="-6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Industrial applications like warehouse management.</a:t>
            </a:r>
            <a:endParaRPr lang="en-US" sz="1640" spc="-6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295"/>
              </a:lnSpc>
              <a:spcBef>
                <a:spcPct val="0"/>
              </a:spcBef>
            </a:pPr>
            <a:endParaRPr lang="en-US" sz="1640" spc="-6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937333" y="1028700"/>
            <a:ext cx="321967" cy="311430"/>
          </a:xfrm>
          <a:custGeom>
            <a:avLst/>
            <a:gdLst/>
            <a:ahLst/>
            <a:cxnLst/>
            <a:rect l="l" t="t" r="r" b="b"/>
            <a:pathLst>
              <a:path w="321967" h="311430">
                <a:moveTo>
                  <a:pt x="0" y="0"/>
                </a:moveTo>
                <a:lnTo>
                  <a:pt x="321967" y="0"/>
                </a:lnTo>
                <a:lnTo>
                  <a:pt x="321967" y="311430"/>
                </a:lnTo>
                <a:lnTo>
                  <a:pt x="0" y="31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2" y="2792917"/>
            <a:ext cx="70104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8196" y="1955394"/>
            <a:ext cx="9102340" cy="189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80"/>
              </a:lnSpc>
              <a:spcBef>
                <a:spcPct val="0"/>
              </a:spcBef>
            </a:pPr>
            <a:r>
              <a:rPr lang="en-US" sz="11125" spc="-44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METHODOLGY</a:t>
            </a:r>
            <a:endParaRPr lang="en-US" sz="11125" spc="-44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8196" y="3806359"/>
            <a:ext cx="9230751" cy="558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480" lvl="1" indent="-269240" algn="l">
              <a:lnSpc>
                <a:spcPts val="3490"/>
              </a:lnSpc>
              <a:buFont typeface="Arial" panose="020B0604020202020204"/>
              <a:buChar char="•"/>
            </a:pPr>
            <a:r>
              <a:rPr lang="en-US" sz="2495" spc="-99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Overview:</a:t>
            </a:r>
            <a:endParaRPr lang="en-US" sz="2495" spc="-99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3490"/>
              </a:lnSpc>
            </a:pPr>
            <a:r>
              <a:rPr lang="en-US" sz="2495" spc="-99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        The object-avoiding robot operates using an Arduino   microcontroller, ultrasonic sensors, and motor drivers to detect and navigate around obstacles.</a:t>
            </a:r>
            <a:endParaRPr lang="en-US" sz="2495" spc="-99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3490"/>
              </a:lnSpc>
            </a:pPr>
            <a:endParaRPr lang="en-US" sz="2495" spc="-99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538480" lvl="1" indent="-269240" algn="l">
              <a:lnSpc>
                <a:spcPts val="3490"/>
              </a:lnSpc>
              <a:buFont typeface="Arial" panose="020B0604020202020204"/>
              <a:buChar char="•"/>
            </a:pPr>
            <a:r>
              <a:rPr lang="en-US" sz="2495" spc="-99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Working Principle:</a:t>
            </a:r>
            <a:endParaRPr lang="en-US" sz="2495" spc="-99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538480" lvl="1" indent="-269240" algn="l">
              <a:lnSpc>
                <a:spcPts val="3490"/>
              </a:lnSpc>
              <a:buAutoNum type="arabicPeriod"/>
            </a:pPr>
            <a:r>
              <a:rPr lang="en-US" sz="2495" spc="-99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The ultrasonic sensor measures the distance to nearby objects.</a:t>
            </a:r>
            <a:endParaRPr lang="en-US" sz="2495" spc="-99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538480" lvl="1" indent="-269240" algn="l">
              <a:lnSpc>
                <a:spcPts val="3490"/>
              </a:lnSpc>
              <a:buAutoNum type="arabicPeriod"/>
            </a:pPr>
            <a:r>
              <a:rPr lang="en-US" sz="2495" spc="-99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If an obstacle is detected within a specified distance, the robot stops and adjusts its direction.</a:t>
            </a:r>
            <a:endParaRPr lang="en-US" sz="2495" spc="-99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538480" lvl="1" indent="-269240" algn="l">
              <a:lnSpc>
                <a:spcPts val="3490"/>
              </a:lnSpc>
              <a:buAutoNum type="arabicPeriod"/>
            </a:pPr>
            <a:r>
              <a:rPr lang="en-US" sz="2495" spc="-99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The servo motor rotates to scan for the best path.</a:t>
            </a:r>
            <a:endParaRPr lang="en-US" sz="2495" spc="-99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538480" lvl="1" indent="-269240" algn="l">
              <a:lnSpc>
                <a:spcPts val="3490"/>
              </a:lnSpc>
              <a:spcBef>
                <a:spcPct val="0"/>
              </a:spcBef>
              <a:buAutoNum type="arabicPeriod"/>
            </a:pPr>
            <a:r>
              <a:rPr lang="en-US" sz="2495" spc="-99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The robot chooses the path with the maximum distance and resumes moving.</a:t>
            </a:r>
            <a:endParaRPr lang="en-US" sz="2495" spc="-99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3490"/>
              </a:lnSpc>
              <a:spcBef>
                <a:spcPct val="0"/>
              </a:spcBef>
            </a:pPr>
            <a:endParaRPr lang="en-US" sz="2495" spc="-99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475097"/>
            <a:ext cx="8631264" cy="64597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00121" y="5853430"/>
            <a:ext cx="654185" cy="654185"/>
            <a:chOff x="0" y="0"/>
            <a:chExt cx="172296" cy="1722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296" cy="172296"/>
            </a:xfrm>
            <a:custGeom>
              <a:avLst/>
              <a:gdLst/>
              <a:ahLst/>
              <a:cxnLst/>
              <a:rect l="l" t="t" r="r" b="b"/>
              <a:pathLst>
                <a:path w="172296" h="172296">
                  <a:moveTo>
                    <a:pt x="0" y="0"/>
                  </a:moveTo>
                  <a:lnTo>
                    <a:pt x="172296" y="0"/>
                  </a:lnTo>
                  <a:lnTo>
                    <a:pt x="172296" y="172296"/>
                  </a:lnTo>
                  <a:lnTo>
                    <a:pt x="0" y="172296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2296" cy="210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-80">
                  <a:solidFill>
                    <a:srgbClr val="000000"/>
                  </a:solidFill>
                  <a:latin typeface="IBM Plex Sans Bold" panose="020B0803050203000203"/>
                  <a:ea typeface="IBM Plex Sans Bold" panose="020B0803050203000203"/>
                  <a:cs typeface="IBM Plex Sans Bold" panose="020B0803050203000203"/>
                  <a:sym typeface="IBM Plex Sans Bold" panose="020B0803050203000203"/>
                </a:rPr>
                <a:t>1</a:t>
              </a:r>
              <a:endParaRPr lang="en-US" sz="2000" b="1" spc="-80">
                <a:solidFill>
                  <a:srgbClr val="000000"/>
                </a:solidFill>
                <a:latin typeface="IBM Plex Sans Bold" panose="020B0803050203000203"/>
                <a:ea typeface="IBM Plex Sans Bold" panose="020B0803050203000203"/>
                <a:cs typeface="IBM Plex Sans Bold" panose="020B0803050203000203"/>
                <a:sym typeface="IBM Plex Sans Bold" panose="020B0803050203000203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00121" y="7917815"/>
            <a:ext cx="654185" cy="654185"/>
            <a:chOff x="0" y="0"/>
            <a:chExt cx="172296" cy="1722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296" cy="172296"/>
            </a:xfrm>
            <a:custGeom>
              <a:avLst/>
              <a:gdLst/>
              <a:ahLst/>
              <a:cxnLst/>
              <a:rect l="l" t="t" r="r" b="b"/>
              <a:pathLst>
                <a:path w="172296" h="172296">
                  <a:moveTo>
                    <a:pt x="0" y="0"/>
                  </a:moveTo>
                  <a:lnTo>
                    <a:pt x="172296" y="0"/>
                  </a:lnTo>
                  <a:lnTo>
                    <a:pt x="172296" y="172296"/>
                  </a:lnTo>
                  <a:lnTo>
                    <a:pt x="0" y="172296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2296" cy="210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-80">
                  <a:solidFill>
                    <a:srgbClr val="000000"/>
                  </a:solidFill>
                  <a:latin typeface="IBM Plex Sans Bold" panose="020B0803050203000203"/>
                  <a:ea typeface="IBM Plex Sans Bold" panose="020B0803050203000203"/>
                  <a:cs typeface="IBM Plex Sans Bold" panose="020B0803050203000203"/>
                  <a:sym typeface="IBM Plex Sans Bold" panose="020B0803050203000203"/>
                </a:rPr>
                <a:t>2</a:t>
              </a:r>
              <a:endParaRPr lang="en-US" sz="2000" b="1" spc="-80">
                <a:solidFill>
                  <a:srgbClr val="000000"/>
                </a:solidFill>
                <a:latin typeface="IBM Plex Sans Bold" panose="020B0803050203000203"/>
                <a:ea typeface="IBM Plex Sans Bold" panose="020B0803050203000203"/>
                <a:cs typeface="IBM Plex Sans Bold" panose="020B0803050203000203"/>
                <a:sym typeface="IBM Plex Sans Bold" panose="020B0803050203000203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634403" y="1273235"/>
            <a:ext cx="11490849" cy="387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80"/>
              </a:lnSpc>
              <a:spcBef>
                <a:spcPct val="0"/>
              </a:spcBef>
            </a:pPr>
            <a:r>
              <a:rPr lang="en-US" sz="11125" spc="-44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SYSTEM ARCHITECTURE</a:t>
            </a:r>
            <a:endParaRPr lang="en-US" sz="11125" spc="-44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96333" y="5824855"/>
            <a:ext cx="6862967" cy="192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Diagram: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345440" lvl="1" indent="-172720" algn="l">
              <a:lnSpc>
                <a:spcPts val="2240"/>
              </a:lnSpc>
              <a:buFont typeface="Arial" panose="020B0604020202020204"/>
              <a:buChar char="•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Arduino UNO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345440" lvl="1" indent="-172720" algn="l">
              <a:lnSpc>
                <a:spcPts val="2240"/>
              </a:lnSpc>
              <a:buFont typeface="Arial" panose="020B0604020202020204"/>
              <a:buChar char="•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Ultrasonic Sensor (HC-SR04)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345440" lvl="1" indent="-172720" algn="l">
              <a:lnSpc>
                <a:spcPts val="2240"/>
              </a:lnSpc>
              <a:buFont typeface="Arial" panose="020B0604020202020204"/>
              <a:buChar char="•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Servo Motor (SG90)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345440" lvl="1" indent="-172720" algn="l">
              <a:lnSpc>
                <a:spcPts val="2240"/>
              </a:lnSpc>
              <a:buFont typeface="Arial" panose="020B0604020202020204"/>
              <a:buChar char="•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Motor Driver (L298N)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345440" lvl="1" indent="-172720" algn="l">
              <a:lnSpc>
                <a:spcPts val="2240"/>
              </a:lnSpc>
              <a:buFont typeface="Arial" panose="020B0604020202020204"/>
              <a:buChar char="•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DC Motors (Right &amp; Left)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240"/>
              </a:lnSpc>
              <a:spcBef>
                <a:spcPct val="0"/>
              </a:spcBef>
            </a:pP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96333" y="7889240"/>
            <a:ext cx="6862967" cy="164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Explanation: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345440" lvl="1" indent="-172720" algn="l">
              <a:lnSpc>
                <a:spcPts val="2240"/>
              </a:lnSpc>
              <a:buFont typeface="Arial" panose="020B0604020202020204"/>
              <a:buChar char="•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Arduino UNO: The brain of the robot, controlling all operations.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345440" lvl="1" indent="-172720" algn="l">
              <a:lnSpc>
                <a:spcPts val="2240"/>
              </a:lnSpc>
              <a:buFont typeface="Arial" panose="020B0604020202020204"/>
              <a:buChar char="•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Ultrasonic Sensor: Detects obstacles and measures distances.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345440" lvl="1" indent="-172720" algn="l">
              <a:lnSpc>
                <a:spcPts val="2240"/>
              </a:lnSpc>
              <a:buFont typeface="Arial" panose="020B0604020202020204"/>
              <a:buChar char="•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Servo Motor: Rotates to check left and right distances.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345440" lvl="1" indent="-172720" algn="l">
              <a:lnSpc>
                <a:spcPts val="2240"/>
              </a:lnSpc>
              <a:buFont typeface="Arial" panose="020B0604020202020204"/>
              <a:buChar char="•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Motor Driver: Controls the speed and direction of DC motors.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240"/>
              </a:lnSpc>
              <a:spcBef>
                <a:spcPct val="0"/>
              </a:spcBef>
            </a:pP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6937333" y="1028700"/>
            <a:ext cx="321967" cy="311430"/>
          </a:xfrm>
          <a:custGeom>
            <a:avLst/>
            <a:gdLst/>
            <a:ahLst/>
            <a:cxnLst/>
            <a:rect l="l" t="t" r="r" b="b"/>
            <a:pathLst>
              <a:path w="321967" h="311430">
                <a:moveTo>
                  <a:pt x="0" y="0"/>
                </a:moveTo>
                <a:lnTo>
                  <a:pt x="321967" y="0"/>
                </a:lnTo>
                <a:lnTo>
                  <a:pt x="321967" y="311430"/>
                </a:lnTo>
                <a:lnTo>
                  <a:pt x="0" y="31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14700"/>
            <a:ext cx="4116772" cy="41167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068219"/>
            <a:ext cx="654185" cy="654185"/>
            <a:chOff x="0" y="0"/>
            <a:chExt cx="172296" cy="1722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296" cy="172296"/>
            </a:xfrm>
            <a:custGeom>
              <a:avLst/>
              <a:gdLst/>
              <a:ahLst/>
              <a:cxnLst/>
              <a:rect l="l" t="t" r="r" b="b"/>
              <a:pathLst>
                <a:path w="172296" h="172296">
                  <a:moveTo>
                    <a:pt x="0" y="0"/>
                  </a:moveTo>
                  <a:lnTo>
                    <a:pt x="172296" y="0"/>
                  </a:lnTo>
                  <a:lnTo>
                    <a:pt x="172296" y="172296"/>
                  </a:lnTo>
                  <a:lnTo>
                    <a:pt x="0" y="172296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2296" cy="210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-80">
                  <a:solidFill>
                    <a:srgbClr val="000000"/>
                  </a:solidFill>
                  <a:latin typeface="IBM Plex Sans Bold" panose="020B0803050203000203"/>
                  <a:ea typeface="IBM Plex Sans Bold" panose="020B0803050203000203"/>
                  <a:cs typeface="IBM Plex Sans Bold" panose="020B0803050203000203"/>
                  <a:sym typeface="IBM Plex Sans Bold" panose="020B0803050203000203"/>
                </a:rPr>
                <a:t>1</a:t>
              </a:r>
              <a:endParaRPr lang="en-US" sz="2000" b="1" spc="-80">
                <a:solidFill>
                  <a:srgbClr val="000000"/>
                </a:solidFill>
                <a:latin typeface="IBM Plex Sans Bold" panose="020B0803050203000203"/>
                <a:ea typeface="IBM Plex Sans Bold" panose="020B0803050203000203"/>
                <a:cs typeface="IBM Plex Sans Bold" panose="020B0803050203000203"/>
                <a:sym typeface="IBM Plex Sans Bold" panose="020B0803050203000203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997676"/>
            <a:ext cx="654185" cy="654185"/>
            <a:chOff x="0" y="0"/>
            <a:chExt cx="172296" cy="1722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296" cy="172296"/>
            </a:xfrm>
            <a:custGeom>
              <a:avLst/>
              <a:gdLst/>
              <a:ahLst/>
              <a:cxnLst/>
              <a:rect l="l" t="t" r="r" b="b"/>
              <a:pathLst>
                <a:path w="172296" h="172296">
                  <a:moveTo>
                    <a:pt x="0" y="0"/>
                  </a:moveTo>
                  <a:lnTo>
                    <a:pt x="172296" y="0"/>
                  </a:lnTo>
                  <a:lnTo>
                    <a:pt x="172296" y="172296"/>
                  </a:lnTo>
                  <a:lnTo>
                    <a:pt x="0" y="172296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2296" cy="210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-80">
                  <a:solidFill>
                    <a:srgbClr val="000000"/>
                  </a:solidFill>
                  <a:latin typeface="IBM Plex Sans Bold" panose="020B0803050203000203"/>
                  <a:ea typeface="IBM Plex Sans Bold" panose="020B0803050203000203"/>
                  <a:cs typeface="IBM Plex Sans Bold" panose="020B0803050203000203"/>
                  <a:sym typeface="IBM Plex Sans Bold" panose="020B0803050203000203"/>
                </a:rPr>
                <a:t>2</a:t>
              </a:r>
              <a:endParaRPr lang="en-US" sz="2000" b="1" spc="-80">
                <a:solidFill>
                  <a:srgbClr val="000000"/>
                </a:solidFill>
                <a:latin typeface="IBM Plex Sans Bold" panose="020B0803050203000203"/>
                <a:ea typeface="IBM Plex Sans Bold" panose="020B0803050203000203"/>
                <a:cs typeface="IBM Plex Sans Bold" panose="020B0803050203000203"/>
                <a:sym typeface="IBM Plex Sans Bold" panose="020B0803050203000203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055998"/>
            <a:ext cx="11304841" cy="387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80"/>
              </a:lnSpc>
            </a:pPr>
            <a:r>
              <a:rPr lang="en-US" sz="11125" spc="-44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ADVANTAGES &amp; </a:t>
            </a:r>
            <a:endParaRPr lang="en-US" sz="11125" spc="-44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15580"/>
              </a:lnSpc>
              <a:spcBef>
                <a:spcPct val="0"/>
              </a:spcBef>
            </a:pPr>
            <a:r>
              <a:rPr lang="en-US" sz="11125" spc="-44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DISADVANTAGES</a:t>
            </a:r>
            <a:endParaRPr lang="en-US" sz="11125" spc="-44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24913" y="5039644"/>
            <a:ext cx="8428643" cy="201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4180" lvl="1" indent="-212090" algn="l">
              <a:lnSpc>
                <a:spcPts val="2750"/>
              </a:lnSpc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Advantages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24180" lvl="1" indent="-212090" algn="l">
              <a:lnSpc>
                <a:spcPts val="2750"/>
              </a:lnSpc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Autonomous navigation without human intervention.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24180" lvl="1" indent="-212090" algn="l">
              <a:lnSpc>
                <a:spcPts val="2750"/>
              </a:lnSpc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Simple and cost-effective design.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24180" lvl="1" indent="-212090" algn="l">
              <a:lnSpc>
                <a:spcPts val="2750"/>
              </a:lnSpc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Easy to program and modify for different applications.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24180" lvl="1" indent="-212090" algn="l">
              <a:lnSpc>
                <a:spcPts val="275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Can be enhanced with additional sensors for better obstacle detection.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750"/>
              </a:lnSpc>
              <a:spcBef>
                <a:spcPct val="0"/>
              </a:spcBef>
            </a:pP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24913" y="7969101"/>
            <a:ext cx="8428643" cy="201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Disadvantages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24180" lvl="1" indent="-212090" algn="l">
              <a:lnSpc>
                <a:spcPts val="2750"/>
              </a:lnSpc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Limited obstacle detection range due to ultrasonic sensor limitations.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24180" lvl="1" indent="-212090" algn="l">
              <a:lnSpc>
                <a:spcPts val="2750"/>
              </a:lnSpc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Ineffective on highly reflective or absorbent surfaces.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24180" lvl="1" indent="-212090" algn="l">
              <a:lnSpc>
                <a:spcPts val="2750"/>
              </a:lnSpc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Works best only on flat surfaces; difficult to navigate uneven terrain.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24180" lvl="1" indent="-212090" algn="l">
              <a:lnSpc>
                <a:spcPts val="2750"/>
              </a:lnSpc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Limited battery life depending on motor usage.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750"/>
              </a:lnSpc>
              <a:spcBef>
                <a:spcPct val="0"/>
              </a:spcBef>
            </a:pP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295" y="5241290"/>
            <a:ext cx="7319645" cy="485902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2333605" y="4758690"/>
            <a:ext cx="4224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 Self Driving Car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058177"/>
            <a:ext cx="16230600" cy="3659394"/>
          </a:xfrm>
          <a:custGeom>
            <a:avLst/>
            <a:gdLst/>
            <a:ahLst/>
            <a:cxnLst/>
            <a:rect l="l" t="t" r="r" b="b"/>
            <a:pathLst>
              <a:path w="2514545" h="566936">
                <a:moveTo>
                  <a:pt x="0" y="0"/>
                </a:moveTo>
                <a:lnTo>
                  <a:pt x="2514545" y="0"/>
                </a:lnTo>
                <a:lnTo>
                  <a:pt x="2514545" y="566936"/>
                </a:lnTo>
                <a:lnTo>
                  <a:pt x="0" y="566936"/>
                </a:lnTo>
                <a:close/>
              </a:path>
            </a:pathLst>
          </a:custGeom>
          <a:blipFill>
            <a:blip r:embed="rId2"/>
            <a:stretch>
              <a:fillRect t="-97844" b="-9784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825788"/>
            <a:ext cx="7182943" cy="2643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15"/>
              </a:lnSpc>
            </a:pPr>
            <a:r>
              <a:rPr lang="en-US" sz="11125" spc="-44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FUTURE </a:t>
            </a:r>
            <a:endParaRPr lang="en-US" sz="11125" spc="-44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10015"/>
              </a:lnSpc>
            </a:pPr>
            <a:r>
              <a:rPr lang="en-US" sz="11125" spc="-44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SCOPE</a:t>
            </a:r>
            <a:endParaRPr lang="en-US" sz="11125" spc="-44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173908" y="6784340"/>
            <a:ext cx="3085392" cy="164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 algn="l">
              <a:lnSpc>
                <a:spcPts val="2240"/>
              </a:lnSpc>
              <a:buFont typeface="Arial" panose="020B0604020202020204"/>
              <a:buChar char="•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Applications: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690880" lvl="2" indent="-230505" algn="l">
              <a:lnSpc>
                <a:spcPts val="2240"/>
              </a:lnSpc>
              <a:buFont typeface="Arial" panose="020B0604020202020204"/>
              <a:buChar char="⚬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Home automation robots.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690880" lvl="2" indent="-230505" algn="l">
              <a:lnSpc>
                <a:spcPts val="2240"/>
              </a:lnSpc>
              <a:buFont typeface="Arial" panose="020B0604020202020204"/>
              <a:buChar char="⚬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Delivery robots.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690880" lvl="2" indent="-230505" algn="l">
              <a:lnSpc>
                <a:spcPts val="224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Industrial automation systems.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240"/>
              </a:lnSpc>
              <a:spcBef>
                <a:spcPct val="0"/>
              </a:spcBef>
            </a:pP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34611" y="6784340"/>
            <a:ext cx="4139222" cy="302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</a:p>
          <a:p>
            <a:pPr marL="345440" lvl="1" indent="-172720" algn="l">
              <a:lnSpc>
                <a:spcPts val="2240"/>
              </a:lnSpc>
              <a:buFont typeface="Arial" panose="020B0604020202020204"/>
              <a:buChar char="•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Enhancements: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690880" lvl="2" indent="-230505" algn="l">
              <a:lnSpc>
                <a:spcPts val="2240"/>
              </a:lnSpc>
              <a:buFont typeface="Arial" panose="020B0604020202020204"/>
              <a:buChar char="⚬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Integration of AI for better decision-making.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690880" lvl="2" indent="-230505" algn="l">
              <a:lnSpc>
                <a:spcPts val="2240"/>
              </a:lnSpc>
              <a:buFont typeface="Arial" panose="020B0604020202020204"/>
              <a:buChar char="⚬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Adding multiple sensors for 360-degree obstacle detection.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690880" lvl="2" indent="-230505" algn="l">
              <a:lnSpc>
                <a:spcPts val="2240"/>
              </a:lnSpc>
              <a:buFont typeface="Arial" panose="020B0604020202020204"/>
              <a:buChar char="⚬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Using LiDAR or infrared sensors for improved accuracy.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690880" lvl="2" indent="-230505" algn="l">
              <a:lnSpc>
                <a:spcPts val="2240"/>
              </a:lnSpc>
              <a:buFont typeface="Arial" panose="020B0604020202020204"/>
              <a:buChar char="⚬"/>
            </a:pPr>
            <a:r>
              <a:rPr lang="en-US" sz="1600" spc="-63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Incorporation of GPS for autonomous outdoor navigation.</a:t>
            </a: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240"/>
              </a:lnSpc>
              <a:spcBef>
                <a:spcPct val="0"/>
              </a:spcBef>
            </a:pPr>
            <a:endParaRPr lang="en-US" sz="1600" spc="-63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6937333" y="1028700"/>
            <a:ext cx="321967" cy="311430"/>
          </a:xfrm>
          <a:custGeom>
            <a:avLst/>
            <a:gdLst/>
            <a:ahLst/>
            <a:cxnLst/>
            <a:rect l="l" t="t" r="r" b="b"/>
            <a:pathLst>
              <a:path w="321967" h="311430">
                <a:moveTo>
                  <a:pt x="0" y="0"/>
                </a:moveTo>
                <a:lnTo>
                  <a:pt x="321967" y="0"/>
                </a:lnTo>
                <a:lnTo>
                  <a:pt x="321967" y="311430"/>
                </a:lnTo>
                <a:lnTo>
                  <a:pt x="0" y="311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65532" y="1028700"/>
            <a:ext cx="7693769" cy="8229600"/>
            <a:chOff x="0" y="0"/>
            <a:chExt cx="10258358" cy="109728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2" b="9842"/>
            <a:stretch>
              <a:fillRect/>
            </a:stretch>
          </p:blipFill>
          <p:spPr>
            <a:xfrm>
              <a:off x="0" y="0"/>
              <a:ext cx="5065678" cy="54229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4" r="3294"/>
            <a:stretch>
              <a:fillRect/>
            </a:stretch>
          </p:blipFill>
          <p:spPr>
            <a:xfrm>
              <a:off x="5192678" y="0"/>
              <a:ext cx="5065678" cy="54229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4" r="3294"/>
            <a:stretch>
              <a:fillRect/>
            </a:stretch>
          </p:blipFill>
          <p:spPr>
            <a:xfrm>
              <a:off x="0" y="5549900"/>
              <a:ext cx="5065678" cy="54229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4" r="3294"/>
            <a:stretch>
              <a:fillRect/>
            </a:stretch>
          </p:blipFill>
          <p:spPr>
            <a:xfrm>
              <a:off x="5192680" y="5549900"/>
              <a:ext cx="5065678" cy="54229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585378"/>
            <a:ext cx="8536832" cy="189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80"/>
              </a:lnSpc>
              <a:spcBef>
                <a:spcPct val="0"/>
              </a:spcBef>
            </a:pPr>
            <a:r>
              <a:rPr lang="en-US" sz="11125" spc="-445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CONCLUSION</a:t>
            </a:r>
            <a:endParaRPr lang="en-US" sz="11125" spc="-445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5887269"/>
            <a:ext cx="5023715" cy="337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Conclusion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24180" lvl="1" indent="-212090" algn="l">
              <a:lnSpc>
                <a:spcPts val="2750"/>
              </a:lnSpc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The object-avoiding robot is a simple yet powerful demonstration of autonomous robotic systems.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24180" lvl="1" indent="-212090" algn="l">
              <a:lnSpc>
                <a:spcPts val="2750"/>
              </a:lnSpc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It highlights the practical application of Arduino in robotics and automation.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24180" lvl="1" indent="-212090" algn="l">
              <a:lnSpc>
                <a:spcPts val="2750"/>
              </a:lnSpc>
              <a:buFont typeface="Arial" panose="020B0604020202020204"/>
              <a:buChar char="•"/>
            </a:pPr>
            <a:r>
              <a:rPr lang="en-US" sz="1965" spc="-78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This project can be a foundation for developing more complex and intelligent robotic systems in the future.</a:t>
            </a: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algn="l">
              <a:lnSpc>
                <a:spcPts val="2750"/>
              </a:lnSpc>
              <a:spcBef>
                <a:spcPct val="0"/>
              </a:spcBef>
            </a:pPr>
            <a:endParaRPr lang="en-US" sz="1965" spc="-78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4965" y="10122035"/>
            <a:ext cx="18617930" cy="443419"/>
            <a:chOff x="0" y="0"/>
            <a:chExt cx="4903488" cy="116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3488" cy="116785"/>
            </a:xfrm>
            <a:custGeom>
              <a:avLst/>
              <a:gdLst/>
              <a:ahLst/>
              <a:cxnLst/>
              <a:rect l="l" t="t" r="r" b="b"/>
              <a:pathLst>
                <a:path w="4903488" h="116785">
                  <a:moveTo>
                    <a:pt x="0" y="0"/>
                  </a:moveTo>
                  <a:lnTo>
                    <a:pt x="4903488" y="0"/>
                  </a:lnTo>
                  <a:lnTo>
                    <a:pt x="4903488" y="116785"/>
                  </a:lnTo>
                  <a:lnTo>
                    <a:pt x="0" y="116785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03488" cy="14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9922" y="3961010"/>
            <a:ext cx="5844898" cy="228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975" lvl="1" indent="-281305" algn="l">
              <a:lnSpc>
                <a:spcPts val="3645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GitHub. (2021,April 8). </a:t>
            </a:r>
            <a:r>
              <a:rPr lang="en-US" sz="2800" i="1" dirty="0">
                <a:solidFill>
                  <a:schemeClr val="bg1"/>
                </a:solidFill>
              </a:rPr>
              <a:t>Obstacle Avoiding Car</a:t>
            </a:r>
            <a:r>
              <a:rPr lang="en-US" sz="2800" dirty="0">
                <a:solidFill>
                  <a:schemeClr val="bg1"/>
                </a:solidFill>
              </a:rPr>
              <a:t> [Repository]. Retrieved from </a:t>
            </a:r>
            <a:r>
              <a:rPr lang="en-US" sz="2800" dirty="0">
                <a:hlinkClick r:id="rId2"/>
              </a:rPr>
              <a:t>https://github.com/un0038998/ObstacleAvoidingCar</a:t>
            </a:r>
            <a:endParaRPr lang="en-US" sz="2605" u="sng" spc="-104" dirty="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  <a:hlinkClick r:id="rId3" tooltip="https://youtu.be/P3KxLJ-00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6043" y="2326468"/>
            <a:ext cx="10615453" cy="145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15"/>
              </a:lnSpc>
              <a:spcBef>
                <a:spcPct val="0"/>
              </a:spcBef>
            </a:pPr>
            <a:r>
              <a:rPr lang="en-US" sz="8510" spc="-340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REFERENCE</a:t>
            </a:r>
            <a:endParaRPr lang="en-US" sz="8510" spc="-340">
              <a:solidFill>
                <a:srgbClr val="FFFFFF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744694" y="8946870"/>
            <a:ext cx="321967" cy="311430"/>
          </a:xfrm>
          <a:custGeom>
            <a:avLst/>
            <a:gdLst/>
            <a:ahLst/>
            <a:cxnLst/>
            <a:rect l="l" t="t" r="r" b="b"/>
            <a:pathLst>
              <a:path w="321967" h="311430">
                <a:moveTo>
                  <a:pt x="0" y="0"/>
                </a:moveTo>
                <a:lnTo>
                  <a:pt x="321968" y="0"/>
                </a:lnTo>
                <a:lnTo>
                  <a:pt x="321968" y="311430"/>
                </a:lnTo>
                <a:lnTo>
                  <a:pt x="0" y="311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87" y="387885"/>
            <a:ext cx="9347200" cy="934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2529</Words>
  <Application>WPS Presentation</Application>
  <PresentationFormat>Custom</PresentationFormat>
  <Paragraphs>96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SimSun</vt:lpstr>
      <vt:lpstr>Wingdings</vt:lpstr>
      <vt:lpstr>IBM Plex Sans</vt:lpstr>
      <vt:lpstr>Arial</vt:lpstr>
      <vt:lpstr>IBM Plex Sans Bold</vt:lpstr>
      <vt:lpstr>Arimo</vt:lpstr>
      <vt:lpstr>Microsoft YaHei</vt:lpstr>
      <vt:lpstr>Arial Unicode MS</vt:lpstr>
      <vt:lpstr>Calibri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Dimensions: The Hidden Universe</dc:title>
  <dc:creator/>
  <cp:lastModifiedBy>Absguy</cp:lastModifiedBy>
  <cp:revision>4</cp:revision>
  <dcterms:created xsi:type="dcterms:W3CDTF">2006-08-16T00:00:00Z</dcterms:created>
  <dcterms:modified xsi:type="dcterms:W3CDTF">2024-12-11T15:01:03Z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09DDD156FA15473F8905E4BD682AE29C_12</vt:lpwstr>
  </property>
  <property fmtid="{D5CDD505-2E9C-101B-9397-08002B2CF9AE}" pid="3" name="KSOProductBuildVer">
    <vt:lpwstr>1033-12.2.0.19307</vt:lpwstr>
  </property>
</Properties>
</file>